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доходов на 18-19-20'!$A$5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'Структура доходов на 18-19-20'!$B$5:$D$5</c:f>
              <c:numCache>
                <c:formatCode>General</c:formatCode>
                <c:ptCount val="3"/>
                <c:pt idx="0">
                  <c:v>13071.4</c:v>
                </c:pt>
                <c:pt idx="1">
                  <c:v>13390.1</c:v>
                </c:pt>
                <c:pt idx="2" formatCode="0.0">
                  <c:v>13511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на 18-19-20'!$A$6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'Структура доходов на 18-19-20'!$B$6:$D$6</c:f>
              <c:numCache>
                <c:formatCode>0.0</c:formatCode>
                <c:ptCount val="3"/>
                <c:pt idx="0">
                  <c:v>673</c:v>
                </c:pt>
                <c:pt idx="1">
                  <c:v>673</c:v>
                </c:pt>
                <c:pt idx="2">
                  <c:v>673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на 18-19-20'!$A$7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'Структура доходов на 18-19-20'!$B$7:$D$7</c:f>
              <c:numCache>
                <c:formatCode>General</c:formatCode>
                <c:ptCount val="3"/>
                <c:pt idx="0" formatCode="0.0">
                  <c:v>8715.2999999999956</c:v>
                </c:pt>
                <c:pt idx="1">
                  <c:v>7512.5</c:v>
                </c:pt>
                <c:pt idx="2">
                  <c:v>7469.1</c:v>
                </c:pt>
              </c:numCache>
            </c:numRef>
          </c:val>
        </c:ser>
        <c:shape val="cylinder"/>
        <c:axId val="90740608"/>
        <c:axId val="90742144"/>
        <c:axId val="0"/>
      </c:bar3DChart>
      <c:catAx>
        <c:axId val="90740608"/>
        <c:scaling>
          <c:orientation val="minMax"/>
        </c:scaling>
        <c:axPos val="b"/>
        <c:numFmt formatCode="General" sourceLinked="1"/>
        <c:tickLblPos val="nextTo"/>
        <c:crossAx val="90742144"/>
        <c:crosses val="autoZero"/>
        <c:auto val="1"/>
        <c:lblAlgn val="ctr"/>
        <c:lblOffset val="100"/>
      </c:catAx>
      <c:valAx>
        <c:axId val="90742144"/>
        <c:scaling>
          <c:orientation val="minMax"/>
        </c:scaling>
        <c:axPos val="l"/>
        <c:majorGridlines/>
        <c:numFmt formatCode="General" sourceLinked="1"/>
        <c:tickLblPos val="nextTo"/>
        <c:crossAx val="90740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000030110689352"/>
          <c:y val="0.16901212854283801"/>
          <c:w val="0.23833343031145446"/>
          <c:h val="0.5272268261273004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421617065505122E-2"/>
          <c:y val="3.7942162544527418E-2"/>
          <c:w val="0.5712811065069906"/>
          <c:h val="0.87500017578918821"/>
        </c:manualLayout>
      </c:layout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5"/>
              <c:layout>
                <c:manualLayout>
                  <c:x val="-1.3301437581315582E-2"/>
                  <c:y val="-3.9065631244910902E-3"/>
                </c:manualLayout>
              </c:layout>
              <c:showVal val="1"/>
            </c:dLbl>
            <c:dLbl>
              <c:idx val="7"/>
              <c:layout>
                <c:manualLayout>
                  <c:x val="-1.0159224732605466E-2"/>
                  <c:y val="-3.2677452153698815E-3"/>
                </c:manualLayout>
              </c:layout>
              <c:showVal val="1"/>
            </c:dLbl>
            <c:dLbl>
              <c:idx val="9"/>
              <c:layout>
                <c:manualLayout>
                  <c:x val="-1.1647925253484239E-2"/>
                  <c:y val="3.0408013736870315E-3"/>
                </c:manualLayout>
              </c:layout>
              <c:showVal val="1"/>
            </c:dLbl>
            <c:dLbl>
              <c:idx val="10"/>
              <c:layout>
                <c:manualLayout>
                  <c:x val="5.0316952845459815E-3"/>
                  <c:y val="-2.7130424326973521E-2"/>
                </c:manualLayout>
              </c:layout>
              <c:showVal val="1"/>
            </c:dLbl>
            <c:dLbl>
              <c:idx val="11"/>
              <c:layout>
                <c:manualLayout>
                  <c:x val="5.0399817834749339E-2"/>
                  <c:y val="-7.9175450266426133E-3"/>
                </c:manualLayout>
              </c:layout>
              <c:showVal val="1"/>
            </c:dLbl>
            <c:dLbl>
              <c:idx val="13"/>
              <c:layout>
                <c:manualLayout>
                  <c:x val="2.9170083030260183E-2"/>
                  <c:y val="5.5813067183815043E-4"/>
                </c:manualLayout>
              </c:layout>
              <c:showVal val="1"/>
            </c:dLbl>
            <c:dLbl>
              <c:idx val="14"/>
              <c:layout>
                <c:manualLayout>
                  <c:x val="8.9793627154374972E-2"/>
                  <c:y val="5.5813067183815043E-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'!$A$4:$A$18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профилактике правонарушений</c:v>
                </c:pt>
                <c:pt idx="4">
                  <c:v>Организация благоустройства территории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Развитие физической культуры</c:v>
                </c:pt>
                <c:pt idx="8">
                  <c:v>Организация досуга, организаций культуры</c:v>
                </c:pt>
                <c:pt idx="9">
                  <c:v>Мероприятия по обеспечению безопасности людей на водных объектах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Дорожная деятельность</c:v>
                </c:pt>
                <c:pt idx="13">
                  <c:v>Иные межбюджетные трансферты </c:v>
                </c:pt>
                <c:pt idx="14">
                  <c:v>Обеспечение проведения выборов и референдумов</c:v>
                </c:pt>
              </c:strCache>
            </c:strRef>
          </c:cat>
          <c:val>
            <c:numRef>
              <c:f>'структура расходов '!$B$4:$B$18</c:f>
              <c:numCache>
                <c:formatCode>#,##0.00</c:formatCode>
                <c:ptCount val="15"/>
                <c:pt idx="0">
                  <c:v>10870.8</c:v>
                </c:pt>
                <c:pt idx="1">
                  <c:v>37.1</c:v>
                </c:pt>
                <c:pt idx="2">
                  <c:v>409.1</c:v>
                </c:pt>
                <c:pt idx="3">
                  <c:v>15.3</c:v>
                </c:pt>
                <c:pt idx="4">
                  <c:v>3227.4</c:v>
                </c:pt>
                <c:pt idx="5">
                  <c:v>18.8</c:v>
                </c:pt>
                <c:pt idx="6">
                  <c:v>864.7</c:v>
                </c:pt>
                <c:pt idx="7">
                  <c:v>40</c:v>
                </c:pt>
                <c:pt idx="8">
                  <c:v>5294.5</c:v>
                </c:pt>
                <c:pt idx="9">
                  <c:v>1.2</c:v>
                </c:pt>
                <c:pt idx="10">
                  <c:v>239.7</c:v>
                </c:pt>
                <c:pt idx="11">
                  <c:v>100</c:v>
                </c:pt>
                <c:pt idx="12">
                  <c:v>1119.9000000000001</c:v>
                </c:pt>
                <c:pt idx="13">
                  <c:v>1.2</c:v>
                </c:pt>
                <c:pt idx="14">
                  <c:v>220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31161184110862"/>
          <c:y val="0"/>
          <c:w val="0.36394280341670032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'!$A$21:$A$35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Мероприятия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'!$B$21:$B$35</c:f>
              <c:numCache>
                <c:formatCode>#,##0.00</c:formatCode>
                <c:ptCount val="15"/>
                <c:pt idx="0">
                  <c:v>10883.7</c:v>
                </c:pt>
                <c:pt idx="1">
                  <c:v>34.1</c:v>
                </c:pt>
                <c:pt idx="2">
                  <c:v>397.7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2229.9</c:v>
                </c:pt>
                <c:pt idx="7">
                  <c:v>955.5</c:v>
                </c:pt>
                <c:pt idx="8">
                  <c:v>5031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529.6</c:v>
                </c:pt>
                <c:pt idx="13">
                  <c:v>1260.5999999999999</c:v>
                </c:pt>
                <c:pt idx="14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590535395057157"/>
          <c:y val="0"/>
          <c:w val="0.35949954137327267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'!$A$40:$A$54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'!$B$40:$B$54</c:f>
              <c:numCache>
                <c:formatCode>#,##0.00</c:formatCode>
                <c:ptCount val="15"/>
                <c:pt idx="0">
                  <c:v>10909.7</c:v>
                </c:pt>
                <c:pt idx="1">
                  <c:v>52.1</c:v>
                </c:pt>
                <c:pt idx="2">
                  <c:v>411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1686.2</c:v>
                </c:pt>
                <c:pt idx="7">
                  <c:v>972.7</c:v>
                </c:pt>
                <c:pt idx="8">
                  <c:v>5045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1062.3</c:v>
                </c:pt>
                <c:pt idx="13">
                  <c:v>1260.5999999999999</c:v>
                </c:pt>
                <c:pt idx="14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368704290309252"/>
          <c:y val="5.1168892626557667E-2"/>
          <c:w val="0.35770957698467132"/>
          <c:h val="0.94883110737344256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1" y="92825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lbuh\Music\Desktop\фото на магниты В.Казым\Фото В.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lbuh\Music\Desktop\фото на магниты В.Казым\Фото В.К\image.jp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бюджете сельского поселения Верхнеказымский на 2018 год 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и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плановый период 2019 и 2020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6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Белоярского района от 08 июня 2017 года № 522 «Об организации работы по составлению проекта решения о бюджете Белоярского района и проектов решений о бюджетах поселений в границах Белоярского района на 2018 год и плановый период 2019 и 2020 годов».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на 2018 и плановый период 2019 и 2020 годов  (тыс. рублей)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9100614"/>
              </p:ext>
            </p:extLst>
          </p:nvPr>
        </p:nvGraphicFramePr>
        <p:xfrm>
          <a:off x="539552" y="1196752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5436769"/>
              </p:ext>
            </p:extLst>
          </p:nvPr>
        </p:nvGraphicFramePr>
        <p:xfrm>
          <a:off x="323528" y="1484784"/>
          <a:ext cx="8496944" cy="49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28"/>
                <a:gridCol w="1684739"/>
                <a:gridCol w="1831238"/>
                <a:gridCol w="1684739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11 775,8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11 952,4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12 071,9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13 071,4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13 390,1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13 511,0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8542078"/>
              </p:ext>
            </p:extLst>
          </p:nvPr>
        </p:nvGraphicFramePr>
        <p:xfrm>
          <a:off x="395288" y="1844674"/>
          <a:ext cx="8353424" cy="367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92"/>
                <a:gridCol w="1944216"/>
                <a:gridCol w="1656184"/>
                <a:gridCol w="1656432"/>
              </a:tblGrid>
              <a:tr h="7548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19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840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3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1150346"/>
              </p:ext>
            </p:extLst>
          </p:nvPr>
        </p:nvGraphicFramePr>
        <p:xfrm>
          <a:off x="251520" y="1412776"/>
          <a:ext cx="8568954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800200"/>
                <a:gridCol w="158417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0260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7 512,5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7 469,1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72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7 114,8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7 058,1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989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312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388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1 114,2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181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безвозмездных поступлений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7 512,5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7 469,1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2413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792088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4461135"/>
              </p:ext>
            </p:extLst>
          </p:nvPr>
        </p:nvGraphicFramePr>
        <p:xfrm>
          <a:off x="251520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4119101"/>
              </p:ext>
            </p:extLst>
          </p:nvPr>
        </p:nvGraphicFramePr>
        <p:xfrm>
          <a:off x="251520" y="980728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521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МП " Реализация полномочий органов местного самоуправления на 2018-2020 годы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740475"/>
              </p:ext>
            </p:extLst>
          </p:nvPr>
        </p:nvGraphicFramePr>
        <p:xfrm>
          <a:off x="179512" y="836712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8872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4186</TotalTime>
  <Words>418</Words>
  <Application>Microsoft Office PowerPoint</Application>
  <PresentationFormat>Экран (4:3)</PresentationFormat>
  <Paragraphs>105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Структура доходов  сельского поселения Верхнеказымский на 2018 и плановый период 2019 и 2020 годов  (тыс. рублей)   </vt:lpstr>
      <vt:lpstr>Состав налоговых доходов бюджета сельского  поселения Верхнеказымский  на 2018 год и плановый период 2019 и 2020 годов  </vt:lpstr>
      <vt:lpstr>Состав неналоговых доходов бюджета сельского поселения Верхнеказымский  на 2018 и плановый период 2019 и 2020 годов </vt:lpstr>
      <vt:lpstr>Состав безвозмездных поступлений  сельского поселения Верхнеказымский  на 2018 и плановый период 2019 и 2020 годов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2018 год  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2019 год  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2020 год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134</cp:revision>
  <dcterms:created xsi:type="dcterms:W3CDTF">2015-06-08T04:38:35Z</dcterms:created>
  <dcterms:modified xsi:type="dcterms:W3CDTF">2018-03-13T11:03:55Z</dcterms:modified>
</cp:coreProperties>
</file>